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1138" r:id="rId4"/>
    <p:sldId id="332" r:id="rId5"/>
    <p:sldId id="1137" r:id="rId6"/>
    <p:sldId id="1143" r:id="rId7"/>
    <p:sldId id="1144" r:id="rId8"/>
    <p:sldId id="1145" r:id="rId9"/>
    <p:sldId id="1146" r:id="rId10"/>
    <p:sldId id="1139" r:id="rId11"/>
    <p:sldId id="1140" r:id="rId12"/>
    <p:sldId id="1141" r:id="rId13"/>
    <p:sldId id="1142" r:id="rId14"/>
    <p:sldId id="331" r:id="rId15"/>
    <p:sldId id="277" r:id="rId16"/>
    <p:sldId id="313" r:id="rId17"/>
    <p:sldId id="317" r:id="rId18"/>
    <p:sldId id="321" r:id="rId19"/>
    <p:sldId id="320" r:id="rId20"/>
    <p:sldId id="1136" r:id="rId21"/>
    <p:sldId id="276" r:id="rId22"/>
    <p:sldId id="531" r:id="rId23"/>
  </p:sldIdLst>
  <p:sldSz cx="18288000" cy="10287000"/>
  <p:notesSz cx="6858000" cy="9144000"/>
  <p:embeddedFontLst>
    <p:embeddedFont>
      <p:font typeface="Barlow Black" panose="020B0604020202020204" charset="-18"/>
      <p:regular r:id="rId25"/>
    </p:embeddedFont>
    <p:embeddedFont>
      <p:font typeface="Barlow Medium" panose="020B0604020202020204" charset="-18"/>
      <p:regular r:id="rId26"/>
    </p:embeddedFont>
    <p:embeddedFont>
      <p:font typeface="Barlow Medium Bold" panose="020B0604020202020204" charset="-1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Medium" panose="020B0604020202020204" charset="0"/>
      <p:regular r:id="rId36"/>
      <p: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467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34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CCCD0-E25D-4F92-A9C1-18096926306D}" type="datetimeFigureOut">
              <a:rPr lang="cs-CZ" smtClean="0"/>
              <a:t>17.01.2024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9B284-2CC0-4DAF-8A8E-D353155C0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77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01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13833984" y="1579104"/>
            <a:ext cx="3367168" cy="7262268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4247456" y="4603440"/>
            <a:ext cx="8460896" cy="15121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24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13608496" y="1579104"/>
            <a:ext cx="0" cy="7236804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13608496" y="1579104"/>
            <a:ext cx="0" cy="7236804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79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13833984" y="1626012"/>
            <a:ext cx="3367168" cy="721536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79104" y="2978892"/>
            <a:ext cx="11809312" cy="58624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1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73845" marR="0" indent="-273845" algn="l" defTabSz="8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531020" marR="0" indent="-257175" algn="l" defTabSz="8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535782" marR="0" indent="-261938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812007" marR="0" indent="-276225" algn="l" defTabSz="13716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1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1079104" y="1626014"/>
            <a:ext cx="11809312" cy="10823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3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1724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p.cz/cz/zalohovani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www.mzp.cz/cz/kalkulacka_obce" TargetMode="External"/><Relationship Id="rId4" Type="http://schemas.openxmlformats.org/officeDocument/2006/relationships/hyperlink" Target="https://www.mzp.cz/C1257458002F0DC7/cz/zalohovani/$FILE/OK-otazky_a_odpovedi_k_zalohovani-20231114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jan.marsak@mzp.cz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nsoneo.com/waste-library/deposit-return-schemes-overview-europ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7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399" y="1409700"/>
            <a:ext cx="17660980" cy="3169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72"/>
              </a:lnSpc>
            </a:pPr>
            <a:r>
              <a:rPr lang="cs-CZ" sz="8800" u="sng" spc="-234" dirty="0">
                <a:solidFill>
                  <a:srgbClr val="FFFFFF"/>
                </a:solidFill>
                <a:latin typeface="Barlow Black"/>
              </a:rPr>
              <a:t>Novela zákona o obalech</a:t>
            </a:r>
          </a:p>
          <a:p>
            <a:pPr algn="ctr">
              <a:lnSpc>
                <a:spcPts val="13272"/>
              </a:lnSpc>
            </a:pPr>
            <a:r>
              <a:rPr lang="cs-CZ" sz="7200" u="sng" spc="-234" dirty="0">
                <a:solidFill>
                  <a:srgbClr val="FFFFFF"/>
                </a:solidFill>
                <a:latin typeface="Barlow Black"/>
              </a:rPr>
              <a:t>Povinné zálohování nápojových obalů</a:t>
            </a:r>
            <a:endParaRPr lang="en-US" sz="7200" u="sng" spc="-234" dirty="0">
              <a:solidFill>
                <a:srgbClr val="FFFFFF"/>
              </a:solidFill>
              <a:latin typeface="Barlow Black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-741053" y="10477500"/>
            <a:ext cx="19447885" cy="308610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458"/>
              </a:lnSpc>
            </a:pPr>
            <a:endParaRPr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280505" y="8993948"/>
            <a:ext cx="3726990" cy="212646"/>
            <a:chOff x="0" y="0"/>
            <a:chExt cx="3726993" cy="212649"/>
          </a:xfrm>
        </p:grpSpPr>
        <p:sp>
          <p:nvSpPr>
            <p:cNvPr id="8" name="Freeform 8"/>
            <p:cNvSpPr/>
            <p:nvPr/>
          </p:nvSpPr>
          <p:spPr>
            <a:xfrm>
              <a:off x="63500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D9E7BA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6731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83B81A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489962" y="63500"/>
              <a:ext cx="1173480" cy="85598"/>
            </a:xfrm>
            <a:custGeom>
              <a:avLst/>
              <a:gdLst/>
              <a:ahLst/>
              <a:cxnLst/>
              <a:rect l="l" t="t" r="r" b="b"/>
              <a:pathLst>
                <a:path w="1173480" h="85598">
                  <a:moveTo>
                    <a:pt x="1173480" y="85598"/>
                  </a:moveTo>
                  <a:lnTo>
                    <a:pt x="0" y="85598"/>
                  </a:lnTo>
                  <a:lnTo>
                    <a:pt x="0" y="0"/>
                  </a:lnTo>
                  <a:lnTo>
                    <a:pt x="1173480" y="0"/>
                  </a:lnTo>
                  <a:close/>
                </a:path>
              </a:pathLst>
            </a:custGeom>
            <a:solidFill>
              <a:srgbClr val="537B17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7523402" y="9257543"/>
            <a:ext cx="3241196" cy="398459"/>
          </a:xfrm>
          <a:custGeom>
            <a:avLst/>
            <a:gdLst/>
            <a:ahLst/>
            <a:cxnLst/>
            <a:rect l="l" t="t" r="r" b="b"/>
            <a:pathLst>
              <a:path w="3241196" h="398459">
                <a:moveTo>
                  <a:pt x="0" y="0"/>
                </a:moveTo>
                <a:lnTo>
                  <a:pt x="3241196" y="0"/>
                </a:lnTo>
                <a:lnTo>
                  <a:pt x="3241196" y="398459"/>
                </a:lnTo>
                <a:lnTo>
                  <a:pt x="0" y="3984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FE652510-0F2C-4B15-922E-E23BBDDF8715}"/>
              </a:ext>
            </a:extLst>
          </p:cNvPr>
          <p:cNvSpPr/>
          <p:nvPr/>
        </p:nvSpPr>
        <p:spPr>
          <a:xfrm>
            <a:off x="2933674" y="4935717"/>
            <a:ext cx="12420600" cy="323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5031"/>
              </a:lnSpc>
            </a:pP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Ing. Bc. Jan </a:t>
            </a:r>
            <a:r>
              <a:rPr lang="cs-CZ" sz="3900" spc="78" dirty="0" err="1">
                <a:solidFill>
                  <a:srgbClr val="FFFFFF"/>
                </a:solidFill>
                <a:latin typeface="Barlow Medium"/>
              </a:rPr>
              <a:t>Maršák</a:t>
            </a: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, Ph.D. </a:t>
            </a:r>
          </a:p>
          <a:p>
            <a:pPr lvl="0">
              <a:lnSpc>
                <a:spcPts val="5031"/>
              </a:lnSpc>
            </a:pPr>
            <a:r>
              <a:rPr lang="cs-CZ" sz="3900" spc="78" dirty="0">
                <a:solidFill>
                  <a:srgbClr val="FFFFFF"/>
                </a:solidFill>
                <a:latin typeface="Barlow Medium"/>
              </a:rPr>
              <a:t>ředitel odboru cirkulární ekonomiky a odpadů Ministerstvo životního prostředí</a:t>
            </a:r>
          </a:p>
          <a:p>
            <a:pPr lvl="0">
              <a:lnSpc>
                <a:spcPts val="5031"/>
              </a:lnSpc>
            </a:pPr>
            <a:endParaRPr lang="cs-CZ" sz="3900" spc="78" dirty="0">
              <a:solidFill>
                <a:srgbClr val="FFFFFF"/>
              </a:solidFill>
              <a:latin typeface="Barlow Medium"/>
            </a:endParaRPr>
          </a:p>
          <a:p>
            <a:pPr lvl="0">
              <a:lnSpc>
                <a:spcPts val="5031"/>
              </a:lnSpc>
            </a:pPr>
            <a:r>
              <a:rPr lang="en-US" sz="3900" spc="78" dirty="0">
                <a:solidFill>
                  <a:srgbClr val="FFFFFF"/>
                </a:solidFill>
                <a:latin typeface="Barlow Medium Bold"/>
              </a:rPr>
              <a:t>23. </a:t>
            </a:r>
            <a:r>
              <a:rPr lang="en-US" sz="3900" spc="78" dirty="0" err="1">
                <a:solidFill>
                  <a:srgbClr val="FFFFFF"/>
                </a:solidFill>
                <a:latin typeface="Barlow Medium Bold"/>
              </a:rPr>
              <a:t>zasedání</a:t>
            </a:r>
            <a:r>
              <a:rPr lang="en-US" sz="3900" spc="78" dirty="0">
                <a:solidFill>
                  <a:srgbClr val="FFFFFF"/>
                </a:solidFill>
                <a:latin typeface="Barlow Medium Bold"/>
              </a:rPr>
              <a:t> PS </a:t>
            </a:r>
            <a:r>
              <a:rPr lang="en-US" sz="3900" spc="78" dirty="0" err="1">
                <a:solidFill>
                  <a:srgbClr val="FFFFFF"/>
                </a:solidFill>
                <a:latin typeface="Barlow Medium Bold"/>
              </a:rPr>
              <a:t>Venkov</a:t>
            </a:r>
            <a:r>
              <a:rPr lang="cs-CZ" sz="3900" spc="78" dirty="0">
                <a:solidFill>
                  <a:srgbClr val="FFFFFF"/>
                </a:solidFill>
                <a:latin typeface="Barlow Medium Bold"/>
              </a:rPr>
              <a:t>, Praha</a:t>
            </a:r>
            <a:endParaRPr lang="en-US" sz="3900" spc="78" dirty="0">
              <a:solidFill>
                <a:srgbClr val="FFFFFF"/>
              </a:solidFill>
              <a:latin typeface="Barlow Medium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obalech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5196899" cy="8186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Reklamní leták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Vymezení reklamního letáku.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Stanovení povinností jako pro obaly.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Požadavek obcí.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Nápojové kartony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Vymezení nápojového kartonu.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MŽP navrhlo povinné specifické cíle sběru a recyklace pro nápojové kartony.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Požadavek výrobců nápojových kartonů.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4076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odpadech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5196899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Úprava cílů třídění pro obce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Snížení třídících cílů obcí odpovídající předpokládanému množství obalových odpadů (plastových nápojových lahví a kovových plechovek), které budou řešeny prostřednictvím zálohového systému. 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Požadavek obcí v souvislosti se zaváděním zálohování.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 err="1">
                <a:solidFill>
                  <a:srgbClr val="000000"/>
                </a:solidFill>
                <a:latin typeface="Barlow Medium"/>
              </a:rPr>
              <a:t>Multikomoditní</a:t>
            </a: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 sběr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Rozšíření možností </a:t>
            </a:r>
            <a:r>
              <a:rPr lang="cs-CZ" sz="3600" b="1" spc="-89" dirty="0" err="1">
                <a:solidFill>
                  <a:srgbClr val="000000"/>
                </a:solidFill>
                <a:latin typeface="Barlow Medium"/>
              </a:rPr>
              <a:t>multikomoditního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 sběru tříděných složek komunálních odpadů v obcích.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Doplnění: Papír, nápojový karton, kompozitní karton. 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4727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ochraně spotřebitele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5196899" cy="4493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Úprava lhůty pro informování spotřebitele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Změna lhůty pro informování spotřebitele o změně zálohy nebo ukončení výkupu zálohovaných obalů. Lhůta 3 měsíce (v současnosti 30 dní). 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§ 18 odst. 2 zákona o ochraně spotřebitele. </a:t>
            </a:r>
          </a:p>
          <a:p>
            <a:pPr algn="just">
              <a:spcBef>
                <a:spcPts val="1200"/>
              </a:spcBef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7016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4548021" y="3989338"/>
            <a:ext cx="9191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72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Zálohování nápojových obalů a obce</a:t>
            </a:r>
            <a:endParaRPr lang="cs-CZ" sz="72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7500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82579" y="1101550"/>
            <a:ext cx="15196899" cy="8863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Obce se velmi často dotazují, zda novela zákona o obalech </a:t>
            </a:r>
            <a:r>
              <a:rPr lang="cs-CZ" sz="3600" spc="-89" dirty="0">
                <a:solidFill>
                  <a:schemeClr val="bg1"/>
                </a:solidFill>
                <a:highlight>
                  <a:srgbClr val="467A26"/>
                </a:highlight>
                <a:latin typeface="Barlow Medium"/>
              </a:rPr>
              <a:t>bude mít negativní dopady na obecní rozpočty z důvodu přesunu plastových nápojových lahví a kovových plechovek mimo obecní systémy nakládání s komunálními odpady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. </a:t>
            </a: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15 % z nevyplacených záloh, bude operátor obcím platit za to, </a:t>
            </a:r>
            <a:r>
              <a:rPr lang="cs-CZ" sz="3600" spc="-89" dirty="0">
                <a:solidFill>
                  <a:schemeClr val="bg1"/>
                </a:solidFill>
                <a:highlight>
                  <a:srgbClr val="467A26"/>
                </a:highlight>
                <a:latin typeface="Barlow Medium"/>
              </a:rPr>
              <a:t>že obce budou mít stále náklady za úklid, svoz a likvidaci těch obalů, kteří zákaznicí nevrátí do míst určených k odevzdání zálohovaných obalů.</a:t>
            </a: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chemeClr val="bg1"/>
              </a:solidFill>
              <a:highlight>
                <a:srgbClr val="467A26"/>
              </a:highlight>
              <a:latin typeface="Barlow Medium"/>
            </a:endParaRP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Zahrnutí </a:t>
            </a:r>
            <a:r>
              <a:rPr lang="cs-CZ" sz="3600" spc="-89" dirty="0">
                <a:solidFill>
                  <a:prstClr val="white"/>
                </a:solidFill>
                <a:highlight>
                  <a:srgbClr val="467A26"/>
                </a:highlight>
                <a:latin typeface="Barlow Medium"/>
              </a:rPr>
              <a:t>reklamních tiskovin do povinnosti rozšířené odpovědnosti výrobců.</a:t>
            </a: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prstClr val="white"/>
              </a:solidFill>
              <a:highlight>
                <a:srgbClr val="467A26"/>
              </a:highlight>
              <a:latin typeface="Barlow Medium"/>
            </a:endParaRP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Povinnost operátora zřídit sběrné místo v obcích nad 300 obyvatel (bez povinného místa, na žádost obce). </a:t>
            </a: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rgbClr val="000000"/>
              </a:solidFill>
              <a:latin typeface="Barlow Medium"/>
            </a:endParaRP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Možnost obcí se zapojit do sítě sběrných míst.</a:t>
            </a: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rgbClr val="000000"/>
              </a:solidFill>
              <a:latin typeface="Barlow Medium"/>
            </a:endParaRPr>
          </a:p>
          <a:p>
            <a:pPr marL="571500" lvl="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Optimalizace </a:t>
            </a:r>
            <a:r>
              <a:rPr lang="cs-CZ" sz="3600" spc="-89" dirty="0">
                <a:solidFill>
                  <a:prstClr val="white"/>
                </a:solidFill>
                <a:highlight>
                  <a:srgbClr val="467A26"/>
                </a:highlight>
                <a:latin typeface="Barlow Medium"/>
              </a:rPr>
              <a:t>svozu plastů a kovů.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8B1DBE1-05F4-4E18-BCC3-137FDB553442}"/>
              </a:ext>
            </a:extLst>
          </p:cNvPr>
          <p:cNvSpPr/>
          <p:nvPr/>
        </p:nvSpPr>
        <p:spPr>
          <a:xfrm>
            <a:off x="982579" y="285059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Obce 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5742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4683" y="1257300"/>
            <a:ext cx="1629183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cs-CZ" sz="3200" spc="-89" dirty="0">
                <a:solidFill>
                  <a:srgbClr val="000000"/>
                </a:solidFill>
                <a:latin typeface="Barlow Medium Bold" panose="020B0604020202020204" charset="-18"/>
              </a:rPr>
              <a:t>Dopady na občany. </a:t>
            </a:r>
            <a:r>
              <a:rPr lang="cs-CZ" sz="3200" spc="-89" dirty="0">
                <a:solidFill>
                  <a:prstClr val="white"/>
                </a:solidFill>
                <a:highlight>
                  <a:srgbClr val="467A26"/>
                </a:highlight>
                <a:latin typeface="Barlow Medium"/>
              </a:rPr>
              <a:t>Konkrétní propočty byly provedeny ve dvou analýzách, které provedly společnosti EKO-KOM a společnost CETA.</a:t>
            </a:r>
            <a:r>
              <a:rPr lang="cs-CZ" sz="3200" spc="-89" dirty="0">
                <a:solidFill>
                  <a:schemeClr val="bg1"/>
                </a:solidFill>
                <a:highlight>
                  <a:srgbClr val="008000"/>
                </a:highlight>
                <a:latin typeface="Barlow Medium Bold" panose="020B0604020202020204" charset="-18"/>
              </a:rPr>
              <a:t> </a:t>
            </a:r>
            <a:r>
              <a:rPr lang="cs-CZ" sz="3200" spc="-89" dirty="0">
                <a:latin typeface="Barlow Medium Bold" panose="020B0604020202020204" charset="-18"/>
              </a:rPr>
              <a:t> 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BCEFA44D-A04F-4BAA-A84C-EA712650A1B4}"/>
              </a:ext>
            </a:extLst>
          </p:cNvPr>
          <p:cNvSpPr/>
          <p:nvPr/>
        </p:nvSpPr>
        <p:spPr>
          <a:xfrm>
            <a:off x="818483" y="4604891"/>
            <a:ext cx="89351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„Nejhorší potenciální dopad představuje krátkodobý scénář, který indikuje nutnost zvýšení cash-</a:t>
            </a:r>
            <a:r>
              <a:rPr lang="cs-CZ" sz="2400" dirty="0" err="1">
                <a:latin typeface="Barlow Medium Bold" panose="020B0604020202020204" charset="-18"/>
              </a:rPr>
              <a:t>flow</a:t>
            </a:r>
            <a:r>
              <a:rPr lang="cs-CZ" sz="2400" dirty="0">
                <a:latin typeface="Barlow Medium Bold" panose="020B0604020202020204" charset="-18"/>
              </a:rPr>
              <a:t> k dofinancování nákladů spojených s tříděným sběrem plastů o 324.502.638,10 Kč. Růst průměrného poplatku za odpady generuje částku ve výši 30 Kč/ob./rok. To představuje procentuální navýšení všech nákladů (výdajů) obcí o 0,09 %.“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B954F09C-4A5F-4858-AE74-C7B18A2DEF02}"/>
              </a:ext>
            </a:extLst>
          </p:cNvPr>
          <p:cNvSpPr/>
          <p:nvPr/>
        </p:nvSpPr>
        <p:spPr>
          <a:xfrm>
            <a:off x="10439400" y="4604891"/>
            <a:ext cx="67471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Krátkodobý dopad </a:t>
            </a:r>
            <a:r>
              <a:rPr lang="cs-CZ" sz="32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30 Kč občan</a:t>
            </a:r>
          </a:p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324 502 638 Kč celkem </a:t>
            </a:r>
            <a:endParaRPr lang="cs-CZ" sz="3200" dirty="0">
              <a:latin typeface="Barlow Medium Bold" panose="020B0604020202020204" charset="-18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C51A85-5791-4BA6-9004-1778999CB08B}"/>
              </a:ext>
            </a:extLst>
          </p:cNvPr>
          <p:cNvSpPr/>
          <p:nvPr/>
        </p:nvSpPr>
        <p:spPr>
          <a:xfrm>
            <a:off x="818483" y="3749711"/>
            <a:ext cx="6747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Dopady dle CETA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EF0FED3-7173-437A-8400-5EDA601342D4}"/>
              </a:ext>
            </a:extLst>
          </p:cNvPr>
          <p:cNvSpPr/>
          <p:nvPr/>
        </p:nvSpPr>
        <p:spPr>
          <a:xfrm>
            <a:off x="818482" y="7278888"/>
            <a:ext cx="90875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latin typeface="Barlow Medium Bold" panose="020B0604020202020204" charset="-18"/>
              </a:rPr>
              <a:t>Realistický dopad po akomodaci změny vystihuje střednědobý scénář, který determinuje nutnost zvýšení cash-</a:t>
            </a:r>
            <a:r>
              <a:rPr lang="cs-CZ" sz="2400" dirty="0" err="1">
                <a:latin typeface="Barlow Medium Bold" panose="020B0604020202020204" charset="-18"/>
              </a:rPr>
              <a:t>flow</a:t>
            </a:r>
            <a:r>
              <a:rPr lang="cs-CZ" sz="2400" dirty="0">
                <a:latin typeface="Barlow Medium Bold" panose="020B0604020202020204" charset="-18"/>
              </a:rPr>
              <a:t> k dofinancování nákladů spojených s tříděným sběrem plastů o 163.530.272 Kč ročně. Růst průměrného poplatku za odpady je projektován na hodnotu 15,1 Kč/ob./rok. To představuje procentuální navýšení všech nákladů (výdajů) obcí o 0,05 %.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FE5C8D38-12F7-489D-8A78-2BBCDC0EE747}"/>
              </a:ext>
            </a:extLst>
          </p:cNvPr>
          <p:cNvSpPr/>
          <p:nvPr/>
        </p:nvSpPr>
        <p:spPr>
          <a:xfrm>
            <a:off x="10423915" y="7201944"/>
            <a:ext cx="6747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Budoucí dopad dlouhodobý dopad </a:t>
            </a:r>
            <a:r>
              <a:rPr lang="cs-CZ" sz="32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15 Kč občan</a:t>
            </a: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. </a:t>
            </a:r>
          </a:p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163 530 272 Kč celkem  </a:t>
            </a:r>
            <a:endParaRPr lang="cs-CZ" sz="3200" dirty="0">
              <a:latin typeface="Barlow Medium Bold" panose="020B060402020202020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16824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Pozitivní dopady pro obce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FB7C632-ED0C-4816-820A-F1037430AB09}"/>
              </a:ext>
            </a:extLst>
          </p:cNvPr>
          <p:cNvSpPr/>
          <p:nvPr/>
        </p:nvSpPr>
        <p:spPr>
          <a:xfrm>
            <a:off x="846556" y="1700491"/>
            <a:ext cx="170123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Zahrnutí reklamních letáků do povinnosti rozšířené odpovědnosti výrobců a povinnosti podílet se na nákladech spojených s nakládáním s odpady z těchto letáků . </a:t>
            </a:r>
          </a:p>
          <a:p>
            <a:endParaRPr lang="cs-CZ" sz="2800" spc="-204" dirty="0">
              <a:solidFill>
                <a:schemeClr val="tx1">
                  <a:lumMod val="50000"/>
                  <a:lumOff val="50000"/>
                </a:schemeClr>
              </a:solidFill>
              <a:latin typeface="Barlow Medium Bold" panose="020B0604020202020204" charset="-18"/>
            </a:endParaRPr>
          </a:p>
          <a:p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Množství letáků ročně v ČR – cca </a:t>
            </a:r>
            <a:r>
              <a:rPr lang="cs-CZ" sz="2800" u="sng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4 000 000 000 kusů </a:t>
            </a:r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 (to odpovídá cca </a:t>
            </a:r>
            <a:r>
              <a:rPr lang="cs-CZ" sz="2800" u="sng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20 000 t </a:t>
            </a:r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odpadů z těchto letáků). Pozitivní dopad byl kalkulován na cca  </a:t>
            </a:r>
            <a:r>
              <a:rPr lang="cs-CZ" sz="2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20 Kč na občana</a:t>
            </a:r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.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2E49F0C-42F2-4CE7-90C1-B63C92D42C2D}"/>
              </a:ext>
            </a:extLst>
          </p:cNvPr>
          <p:cNvSpPr/>
          <p:nvPr/>
        </p:nvSpPr>
        <p:spPr>
          <a:xfrm>
            <a:off x="846556" y="4289038"/>
            <a:ext cx="1701231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Transfer nevyplacených záloh v rozsahu max. 15 %</a:t>
            </a:r>
          </a:p>
          <a:p>
            <a:endParaRPr lang="cs-CZ" sz="2800" spc="-204" dirty="0">
              <a:solidFill>
                <a:schemeClr val="tx1">
                  <a:lumMod val="50000"/>
                  <a:lumOff val="50000"/>
                </a:schemeClr>
              </a:solidFill>
              <a:latin typeface="Barlow Medium Bold" panose="020B0604020202020204" charset="-18"/>
            </a:endParaRPr>
          </a:p>
          <a:p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Nevyplacené zálohy reprezentují obaly, které nebyl vráceny v rámci zákonem stanovených míst, ale byly odloženy mimo tato sběrná místa. Tím, že se odloží jinam, generují náklady obcím na obsluhu. Dle vypočítaných dopadů jak společnosti CETA i EKO-KOM, byl navržen model transferu 15 %, který bude směrován na jednoho občana. </a:t>
            </a:r>
            <a:r>
              <a:rPr lang="cs-CZ" sz="28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Například obec o 700 obyvatelích získá za nevyplacené zálohy 21 000 Kč.</a:t>
            </a:r>
            <a:r>
              <a:rPr lang="cs-CZ" sz="2800" spc="-204" dirty="0">
                <a:solidFill>
                  <a:srgbClr val="467A26"/>
                </a:solidFill>
                <a:latin typeface="Barlow Medium Bold" panose="020B0604020202020204" charset="-18"/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37BE2C4-CF64-49A1-849B-BD7BC3B849C6}"/>
              </a:ext>
            </a:extLst>
          </p:cNvPr>
          <p:cNvSpPr/>
          <p:nvPr/>
        </p:nvSpPr>
        <p:spPr>
          <a:xfrm>
            <a:off x="846556" y="7246917"/>
            <a:ext cx="17012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spc="-204" dirty="0">
                <a:solidFill>
                  <a:srgbClr val="467A26"/>
                </a:solidFill>
                <a:latin typeface="Barlow Medium Bold" panose="020B0604020202020204" charset="-18"/>
              </a:rPr>
              <a:t>3. Optimalizace svozu</a:t>
            </a:r>
          </a:p>
          <a:p>
            <a:endParaRPr lang="cs-CZ" sz="2800" spc="-204" dirty="0">
              <a:solidFill>
                <a:schemeClr val="tx1">
                  <a:lumMod val="50000"/>
                  <a:lumOff val="50000"/>
                </a:schemeClr>
              </a:solidFill>
              <a:latin typeface="Barlow Medium Bold" panose="020B0604020202020204" charset="-18"/>
            </a:endParaRPr>
          </a:p>
          <a:p>
            <a:r>
              <a:rPr lang="cs-CZ" sz="2800" spc="-204" dirty="0">
                <a:solidFill>
                  <a:schemeClr val="tx1">
                    <a:lumMod val="50000"/>
                    <a:lumOff val="50000"/>
                  </a:schemeClr>
                </a:solidFill>
                <a:latin typeface="Barlow Medium Bold" panose="020B0604020202020204" charset="-18"/>
              </a:rPr>
              <a:t>S ohledem na předpoklad, že po zavedení zálohového systému dojde k přesunu  zásadní většiny zálohovaných komodit do nového systému, lze se zabývat i  možnostmi optimalizace svozu/sběrné sítě pro dotčené komodity z hlediska četnosti , i z hlediska  rozsahu. </a:t>
            </a:r>
          </a:p>
        </p:txBody>
      </p:sp>
    </p:spTree>
    <p:extLst>
      <p:ext uri="{BB962C8B-B14F-4D97-AF65-F5344CB8AC3E}">
        <p14:creationId xmlns:p14="http://schemas.microsoft.com/office/powerpoint/2010/main" val="2471443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7B9D7E-326C-4551-9BEE-76227E94E9AC}"/>
              </a:ext>
            </a:extLst>
          </p:cNvPr>
          <p:cNvSpPr/>
          <p:nvPr/>
        </p:nvSpPr>
        <p:spPr>
          <a:xfrm>
            <a:off x="818482" y="790714"/>
            <a:ext cx="14878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Manažerské shrnutí: </a:t>
            </a:r>
            <a:endParaRPr lang="cs-CZ" sz="4000" dirty="0">
              <a:latin typeface="Barlow Medium Bold" panose="020B0604020202020204" charset="-18"/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F0A0486-F0B3-4A75-84C3-82734B531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865488"/>
              </p:ext>
            </p:extLst>
          </p:nvPr>
        </p:nvGraphicFramePr>
        <p:xfrm>
          <a:off x="1066800" y="1866900"/>
          <a:ext cx="15697201" cy="6227205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72328085"/>
                    </a:ext>
                  </a:extLst>
                </a:gridCol>
                <a:gridCol w="3191505">
                  <a:extLst>
                    <a:ext uri="{9D8B030D-6E8A-4147-A177-3AD203B41FA5}">
                      <a16:colId xmlns:a16="http://schemas.microsoft.com/office/drawing/2014/main" val="2460700517"/>
                    </a:ext>
                  </a:extLst>
                </a:gridCol>
                <a:gridCol w="4462148">
                  <a:extLst>
                    <a:ext uri="{9D8B030D-6E8A-4147-A177-3AD203B41FA5}">
                      <a16:colId xmlns:a16="http://schemas.microsoft.com/office/drawing/2014/main" val="4203230078"/>
                    </a:ext>
                  </a:extLst>
                </a:gridCol>
                <a:gridCol w="4462148">
                  <a:extLst>
                    <a:ext uri="{9D8B030D-6E8A-4147-A177-3AD203B41FA5}">
                      <a16:colId xmlns:a16="http://schemas.microsoft.com/office/drawing/2014/main" val="118044006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Město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celkové plusové dopady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počet obyvatel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pozitivní dopad na občana v obci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9182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Praha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55 327 078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1309000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42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1484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Brno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14 867 583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379000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9928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Ostrava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11 304 338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289000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585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Olomouc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4 281 819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100408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71723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Most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2 520 217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66401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6543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Karviná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1 888 991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53209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36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7360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Svitavy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700 324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16800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42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641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Bučovice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235 747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6464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36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608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Semily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316 092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8470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3338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Valašské Klobouky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178 477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4946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36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7225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Pacov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177 749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4717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6633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Velké Pavlovice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122 118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8572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Velký Osek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110 424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2491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44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23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Kunčice pod Ondřejníkem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91 755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3807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Otice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43 099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1441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30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925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Kašava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32 781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937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35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351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Pašovice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23 113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33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63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Vysočina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21 430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31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58791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Kvilda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9 918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71 Kč </a:t>
                      </a:r>
                    </a:p>
                  </a:txBody>
                  <a:tcPr marL="5895" marR="5895" marT="5895" marB="0" anchor="b">
                    <a:lnL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7A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14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58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">
            <a:extLst>
              <a:ext uri="{FF2B5EF4-FFF2-40B4-BE49-F238E27FC236}">
                <a16:creationId xmlns:a16="http://schemas.microsoft.com/office/drawing/2014/main" id="{FA0F4AB6-B663-45AC-9A42-907F0EAB1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111" y="8480162"/>
            <a:ext cx="2057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Zdroj: EKO-KOM, a.s. </a:t>
            </a:r>
            <a:endParaRPr kumimoji="0" lang="cs-CZ" altLang="cs-CZ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96793806-5C17-4B9D-A38B-48C9EB3F6D93}"/>
              </a:ext>
            </a:extLst>
          </p:cNvPr>
          <p:cNvSpPr/>
          <p:nvPr/>
        </p:nvSpPr>
        <p:spPr>
          <a:xfrm>
            <a:off x="744292" y="266700"/>
            <a:ext cx="17030700" cy="27432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latin typeface="Barlow Medium Bold" panose="020B0604020202020204" charset="-18"/>
                <a:ea typeface="Calibri" panose="020F0502020204030204" pitchFamily="34" charset="0"/>
                <a:cs typeface="Arial" panose="020B0604020202020204" pitchFamily="34" charset="0"/>
              </a:rPr>
              <a:t>Následující tabulky ilustrují příjmové kanály odpadového hospodařené obcí dle velikosti (data za rok 2021) a výdaje obcí na odpadové hospodářství. Je z nich patrné, že hospodaření obcí v oblasti odpadového hospodářství </a:t>
            </a:r>
            <a:r>
              <a:rPr lang="cs-CZ" sz="3200" spc="-89" dirty="0">
                <a:solidFill>
                  <a:prstClr val="white"/>
                </a:solidFill>
                <a:highlight>
                  <a:srgbClr val="467A26"/>
                </a:highlight>
                <a:latin typeface="Barlow Medium"/>
              </a:rPr>
              <a:t>je dlouhodobě deficitní</a:t>
            </a:r>
            <a:r>
              <a:rPr lang="cs-CZ" sz="3200" dirty="0">
                <a:latin typeface="Barlow Medium Bold" panose="020B0604020202020204" charset="-18"/>
                <a:ea typeface="Calibri" panose="020F0502020204030204" pitchFamily="34" charset="0"/>
                <a:cs typeface="Arial" panose="020B0604020202020204" pitchFamily="34" charset="0"/>
              </a:rPr>
              <a:t>. Důležitý argument pro rozhodování o tom, zda řešit chybějící zdroje v odpadovém hospodářství prostřednictvím rozšířené odpovědnosti výrobce, nebo jinými finančními nástroji v režii obcí.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87757A-792B-49F7-B920-8751F6D36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111" y="3819523"/>
            <a:ext cx="8865089" cy="46291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7203718-952D-4AA9-A967-F2373C4CB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819523"/>
            <a:ext cx="7716115" cy="4629151"/>
          </a:xfrm>
          <a:prstGeom prst="rect">
            <a:avLst/>
          </a:prstGeom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44A15BCE-3EC3-40E0-8735-3651880299E1}"/>
              </a:ext>
            </a:extLst>
          </p:cNvPr>
          <p:cNvSpPr/>
          <p:nvPr/>
        </p:nvSpPr>
        <p:spPr>
          <a:xfrm>
            <a:off x="9259642" y="7277100"/>
            <a:ext cx="673589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E2830255-C1F6-4FE9-A8F1-EE4492BB8877}"/>
              </a:ext>
            </a:extLst>
          </p:cNvPr>
          <p:cNvSpPr/>
          <p:nvPr/>
        </p:nvSpPr>
        <p:spPr>
          <a:xfrm>
            <a:off x="16998705" y="7505700"/>
            <a:ext cx="673589" cy="4572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323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500D781-26F0-448A-BA7A-1804F0BEEC4B}"/>
              </a:ext>
            </a:extLst>
          </p:cNvPr>
          <p:cNvSpPr txBox="1"/>
          <p:nvPr/>
        </p:nvSpPr>
        <p:spPr>
          <a:xfrm>
            <a:off x="715879" y="266698"/>
            <a:ext cx="1610694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latin typeface="Barlow Medium Bold" panose="020B0604020202020204" charset="-18"/>
              </a:rPr>
              <a:t>Mapa EPR systémů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DAFEAC6-25A0-4DFA-A42E-66FCA2D41A55}"/>
              </a:ext>
            </a:extLst>
          </p:cNvPr>
          <p:cNvSpPr/>
          <p:nvPr/>
        </p:nvSpPr>
        <p:spPr>
          <a:xfrm>
            <a:off x="1343527" y="1485899"/>
            <a:ext cx="4114800" cy="30522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Obaly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B558F49-4634-44E3-89AE-A9645D6615F0}"/>
              </a:ext>
            </a:extLst>
          </p:cNvPr>
          <p:cNvSpPr/>
          <p:nvPr/>
        </p:nvSpPr>
        <p:spPr>
          <a:xfrm>
            <a:off x="1343527" y="4627509"/>
            <a:ext cx="4114800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Elektro / Baterie 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6ECD35-64BF-43C1-9A88-EB681B67BC3B}"/>
              </a:ext>
            </a:extLst>
          </p:cNvPr>
          <p:cNvSpPr/>
          <p:nvPr/>
        </p:nvSpPr>
        <p:spPr>
          <a:xfrm>
            <a:off x="1359569" y="5758295"/>
            <a:ext cx="41148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Textil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A8218B-D28B-4C60-AFE5-8991B0F0E0BF}"/>
              </a:ext>
            </a:extLst>
          </p:cNvPr>
          <p:cNvSpPr/>
          <p:nvPr/>
        </p:nvSpPr>
        <p:spPr>
          <a:xfrm>
            <a:off x="1335506" y="6707058"/>
            <a:ext cx="41148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Nábytek a matrace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6D969D1-6794-4523-92CA-9BDBFE4B8660}"/>
              </a:ext>
            </a:extLst>
          </p:cNvPr>
          <p:cNvSpPr/>
          <p:nvPr/>
        </p:nvSpPr>
        <p:spPr>
          <a:xfrm>
            <a:off x="1343527" y="7651808"/>
            <a:ext cx="41148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Plastové výrobky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C584768-1FAA-4340-894E-6AF199CD8470}"/>
              </a:ext>
            </a:extLst>
          </p:cNvPr>
          <p:cNvSpPr/>
          <p:nvPr/>
        </p:nvSpPr>
        <p:spPr>
          <a:xfrm>
            <a:off x="1343527" y="8598971"/>
            <a:ext cx="41148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Ploché sklo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B3CF03-8ECE-475E-87A9-9C1012E04F4E}"/>
              </a:ext>
            </a:extLst>
          </p:cNvPr>
          <p:cNvSpPr/>
          <p:nvPr/>
        </p:nvSpPr>
        <p:spPr>
          <a:xfrm>
            <a:off x="715878" y="5758296"/>
            <a:ext cx="463217" cy="3678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</a:rPr>
              <a:t>K diskusi pro rok 2024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4278659-3A6C-4CDC-943C-1476CD31383D}"/>
              </a:ext>
            </a:extLst>
          </p:cNvPr>
          <p:cNvSpPr/>
          <p:nvPr/>
        </p:nvSpPr>
        <p:spPr>
          <a:xfrm rot="5400000">
            <a:off x="2910458" y="-1317641"/>
            <a:ext cx="369332" cy="4758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  <a:latin typeface="Barlow Medium Bold" panose="020B0604020202020204" charset="-18"/>
              </a:rPr>
              <a:t>EPR – obecní systémy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824BC2B-E658-4778-847A-6BA143BA311A}"/>
              </a:ext>
            </a:extLst>
          </p:cNvPr>
          <p:cNvSpPr/>
          <p:nvPr/>
        </p:nvSpPr>
        <p:spPr>
          <a:xfrm>
            <a:off x="1335506" y="4168804"/>
            <a:ext cx="4114800" cy="369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Barlow Medium Bold" panose="020B0604020202020204" charset="-18"/>
              </a:rPr>
              <a:t>Novela 2024 – reklamní tiskoviny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3B0D11F-67EE-4245-9672-3A73ED0CC289}"/>
              </a:ext>
            </a:extLst>
          </p:cNvPr>
          <p:cNvSpPr/>
          <p:nvPr/>
        </p:nvSpPr>
        <p:spPr>
          <a:xfrm rot="5400000">
            <a:off x="8256489" y="-1317641"/>
            <a:ext cx="369332" cy="4758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  <a:latin typeface="Barlow Medium Bold" panose="020B0604020202020204" charset="-18"/>
              </a:rPr>
              <a:t>EPR – zálohové systémy 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9302D633-FF39-4930-85A0-BD3F872335BE}"/>
              </a:ext>
            </a:extLst>
          </p:cNvPr>
          <p:cNvSpPr/>
          <p:nvPr/>
        </p:nvSpPr>
        <p:spPr>
          <a:xfrm>
            <a:off x="6705600" y="1483757"/>
            <a:ext cx="4114800" cy="98230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Pivní lahve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1C259DA2-6FB2-4C8C-9887-0F0474F25B38}"/>
              </a:ext>
            </a:extLst>
          </p:cNvPr>
          <p:cNvSpPr/>
          <p:nvPr/>
        </p:nvSpPr>
        <p:spPr>
          <a:xfrm>
            <a:off x="6705600" y="2594943"/>
            <a:ext cx="4114800" cy="61297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Průmyslové obaly – TP</a:t>
            </a: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626C6613-A4E4-4D9B-93CE-311D0F4189B7}"/>
              </a:ext>
            </a:extLst>
          </p:cNvPr>
          <p:cNvSpPr/>
          <p:nvPr/>
        </p:nvSpPr>
        <p:spPr>
          <a:xfrm>
            <a:off x="6677526" y="3332155"/>
            <a:ext cx="4114800" cy="8381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Nápojové obaly 0,1 – 3 litry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54B10249-87F0-4F34-9BF9-59F05721056F}"/>
              </a:ext>
            </a:extLst>
          </p:cNvPr>
          <p:cNvSpPr/>
          <p:nvPr/>
        </p:nvSpPr>
        <p:spPr>
          <a:xfrm>
            <a:off x="6019800" y="1481751"/>
            <a:ext cx="533400" cy="17261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600" dirty="0">
                <a:solidFill>
                  <a:srgbClr val="0070C0"/>
                </a:solidFill>
                <a:latin typeface="Barlow Medium Bold" panose="020B0604020202020204" charset="-18"/>
              </a:rPr>
              <a:t>dobrovolné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82E6D1C-29DA-42D2-9720-F52FEF64AF2D}"/>
              </a:ext>
            </a:extLst>
          </p:cNvPr>
          <p:cNvSpPr/>
          <p:nvPr/>
        </p:nvSpPr>
        <p:spPr>
          <a:xfrm>
            <a:off x="6019800" y="3330605"/>
            <a:ext cx="533400" cy="12251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600" dirty="0">
                <a:solidFill>
                  <a:srgbClr val="0070C0"/>
                </a:solidFill>
                <a:latin typeface="Barlow Medium Bold" panose="020B0604020202020204" charset="-18"/>
              </a:rPr>
              <a:t>povinné</a:t>
            </a: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B94E176B-A281-493B-AA5F-B49BE77774FA}"/>
              </a:ext>
            </a:extLst>
          </p:cNvPr>
          <p:cNvSpPr/>
          <p:nvPr/>
        </p:nvSpPr>
        <p:spPr>
          <a:xfrm>
            <a:off x="6629402" y="5760942"/>
            <a:ext cx="4114800" cy="8381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Další výrobky s negativním dopadem pro životní prostředí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D27A7D8-09C7-4F26-BA0C-0AB9DD506C81}"/>
              </a:ext>
            </a:extLst>
          </p:cNvPr>
          <p:cNvSpPr/>
          <p:nvPr/>
        </p:nvSpPr>
        <p:spPr>
          <a:xfrm>
            <a:off x="6629402" y="6707060"/>
            <a:ext cx="4114800" cy="8381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Jiné typy výrobků – či obalů rizikové pro životní prostředí a odpad. systém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17C18A0F-86BD-4520-A1BA-401EB3C4A6E8}"/>
              </a:ext>
            </a:extLst>
          </p:cNvPr>
          <p:cNvSpPr/>
          <p:nvPr/>
        </p:nvSpPr>
        <p:spPr>
          <a:xfrm>
            <a:off x="5969671" y="5760941"/>
            <a:ext cx="533400" cy="1784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600" dirty="0">
                <a:solidFill>
                  <a:srgbClr val="0070C0"/>
                </a:solidFill>
                <a:latin typeface="Barlow Medium Bold" panose="020B0604020202020204" charset="-18"/>
              </a:rPr>
              <a:t>K analýze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E100820-924E-43F1-BDFD-2C7C19207948}"/>
              </a:ext>
            </a:extLst>
          </p:cNvPr>
          <p:cNvSpPr/>
          <p:nvPr/>
        </p:nvSpPr>
        <p:spPr>
          <a:xfrm>
            <a:off x="707859" y="1481751"/>
            <a:ext cx="503321" cy="4168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  <a:latin typeface="Barlow Medium Bold" panose="020B0604020202020204" charset="-18"/>
              </a:rPr>
              <a:t>Existující EPR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F57224AF-2857-4E1B-8E04-F9A52E29625C}"/>
              </a:ext>
            </a:extLst>
          </p:cNvPr>
          <p:cNvSpPr/>
          <p:nvPr/>
        </p:nvSpPr>
        <p:spPr>
          <a:xfrm rot="5400000">
            <a:off x="14246210" y="-1317640"/>
            <a:ext cx="369332" cy="47584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  <a:latin typeface="Barlow Medium Bold" panose="020B0604020202020204" charset="-18"/>
              </a:rPr>
              <a:t>EPR –  mimo obecní systémy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EC9C3F19-572C-4EB0-B77F-DF7ED95F0D49}"/>
              </a:ext>
            </a:extLst>
          </p:cNvPr>
          <p:cNvSpPr/>
          <p:nvPr/>
        </p:nvSpPr>
        <p:spPr>
          <a:xfrm>
            <a:off x="12649200" y="1491847"/>
            <a:ext cx="4160922" cy="9823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Elektrozařízení:</a:t>
            </a:r>
          </a:p>
          <a:p>
            <a:pPr algn="ctr"/>
            <a:r>
              <a:rPr lang="cs-CZ" dirty="0">
                <a:latin typeface="Barlow Medium Bold" panose="020B0604020202020204" charset="-18"/>
              </a:rPr>
              <a:t>solární panely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AB5C9B95-EEA0-4403-9C8B-D1C912E078A8}"/>
              </a:ext>
            </a:extLst>
          </p:cNvPr>
          <p:cNvSpPr/>
          <p:nvPr/>
        </p:nvSpPr>
        <p:spPr>
          <a:xfrm>
            <a:off x="12760883" y="5757792"/>
            <a:ext cx="4160922" cy="9823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Automobily  (nařízení ELV)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75F7A3F-056D-4E7B-8577-0BC77377F9FD}"/>
              </a:ext>
            </a:extLst>
          </p:cNvPr>
          <p:cNvSpPr/>
          <p:nvPr/>
        </p:nvSpPr>
        <p:spPr>
          <a:xfrm>
            <a:off x="12649200" y="2590678"/>
            <a:ext cx="4160922" cy="9823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Pneumatiky </a:t>
            </a:r>
          </a:p>
        </p:txBody>
      </p:sp>
      <p:sp>
        <p:nvSpPr>
          <p:cNvPr id="30" name="Obdélník 29">
            <a:extLst>
              <a:ext uri="{FF2B5EF4-FFF2-40B4-BE49-F238E27FC236}">
                <a16:creationId xmlns:a16="http://schemas.microsoft.com/office/drawing/2014/main" id="{43905979-DABB-49FB-AF61-5CCE20A0B10F}"/>
              </a:ext>
            </a:extLst>
          </p:cNvPr>
          <p:cNvSpPr/>
          <p:nvPr/>
        </p:nvSpPr>
        <p:spPr>
          <a:xfrm>
            <a:off x="12649200" y="3689509"/>
            <a:ext cx="4160922" cy="98230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Elektro / Baterie 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10FFED70-1863-4A26-BB12-4EB90832D73E}"/>
              </a:ext>
            </a:extLst>
          </p:cNvPr>
          <p:cNvSpPr/>
          <p:nvPr/>
        </p:nvSpPr>
        <p:spPr>
          <a:xfrm>
            <a:off x="12051630" y="1481751"/>
            <a:ext cx="463216" cy="3190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  <a:latin typeface="Barlow Medium Bold" panose="020B0604020202020204" charset="-18"/>
              </a:rPr>
              <a:t>Existující EPR 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FF3D9290-BCE9-4602-89BC-4C3AD87F42B6}"/>
              </a:ext>
            </a:extLst>
          </p:cNvPr>
          <p:cNvSpPr/>
          <p:nvPr/>
        </p:nvSpPr>
        <p:spPr>
          <a:xfrm>
            <a:off x="12048288" y="5757792"/>
            <a:ext cx="533400" cy="2148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cs-CZ" dirty="0">
                <a:solidFill>
                  <a:srgbClr val="0070C0"/>
                </a:solidFill>
                <a:latin typeface="Barlow Medium Bold" panose="020B0604020202020204" charset="-18"/>
              </a:rPr>
              <a:t>K analýze a přípravě</a:t>
            </a: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EBCFD3CF-C0C8-4004-B44C-5A59CB8327A4}"/>
              </a:ext>
            </a:extLst>
          </p:cNvPr>
          <p:cNvSpPr/>
          <p:nvPr/>
        </p:nvSpPr>
        <p:spPr>
          <a:xfrm>
            <a:off x="12760883" y="6924463"/>
            <a:ext cx="4160922" cy="98230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Vybrané typy stavebních výrobků a materiálů: např. izolace, těsnění, komponenty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8280AEC1-0C13-4542-9595-045F573AA937}"/>
              </a:ext>
            </a:extLst>
          </p:cNvPr>
          <p:cNvSpPr/>
          <p:nvPr/>
        </p:nvSpPr>
        <p:spPr>
          <a:xfrm>
            <a:off x="1359569" y="5231276"/>
            <a:ext cx="4114800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arlow Medium Bold" panose="020B0604020202020204" charset="-18"/>
              </a:rPr>
              <a:t>Cigarety </a:t>
            </a:r>
            <a:r>
              <a:rPr lang="cs-CZ" dirty="0">
                <a:solidFill>
                  <a:srgbClr val="FFC000"/>
                </a:solidFill>
                <a:latin typeface="Barlow Medium Bold" panose="020B0604020202020204" charset="-18"/>
              </a:rPr>
              <a:t>/ Ubrousky / Balonky</a:t>
            </a: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F89AB038-1503-40D1-91F8-74C6919780CA}"/>
              </a:ext>
            </a:extLst>
          </p:cNvPr>
          <p:cNvSpPr/>
          <p:nvPr/>
        </p:nvSpPr>
        <p:spPr>
          <a:xfrm>
            <a:off x="6697578" y="4186451"/>
            <a:ext cx="4114800" cy="36933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>
                <a:solidFill>
                  <a:schemeClr val="bg1"/>
                </a:solidFill>
                <a:latin typeface="Barlow Medium Bold" panose="020B0604020202020204" charset="-18"/>
              </a:rPr>
              <a:t>Novela 2024 – reklamní tiskoviny</a:t>
            </a:r>
          </a:p>
        </p:txBody>
      </p:sp>
    </p:spTree>
    <p:extLst>
      <p:ext uri="{BB962C8B-B14F-4D97-AF65-F5344CB8AC3E}">
        <p14:creationId xmlns:p14="http://schemas.microsoft.com/office/powerpoint/2010/main" val="118984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08285" y="592645"/>
            <a:ext cx="6471430" cy="938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8"/>
              </a:lnSpc>
            </a:pPr>
            <a:r>
              <a:rPr lang="en-US" sz="6600" spc="-118">
                <a:solidFill>
                  <a:srgbClr val="FFFFFF"/>
                </a:solidFill>
                <a:latin typeface="Barlow Black"/>
              </a:rPr>
              <a:t>Aktuální situace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29916" y="1334620"/>
            <a:ext cx="15196899" cy="858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16. května 2023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 představeny teze k nastavení zálohového systému na PET lahve a plechovky.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7. listopadu 2023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 představeny bližší parametry zálohového systému a dopady na obce.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4. prosince 2023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 návrh rozeslán do meziresortního připomínkového řízení.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8. ledna 2024 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konec meziresortního připomínkového řízení.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Účinnost novely zákona o obalech </a:t>
            </a:r>
            <a:r>
              <a:rPr lang="cs-CZ" sz="3600" u="sng" spc="-89" dirty="0">
                <a:solidFill>
                  <a:srgbClr val="000000"/>
                </a:solidFill>
                <a:latin typeface="Barlow Medium"/>
              </a:rPr>
              <a:t>od 1. 1. 2025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.</a:t>
            </a:r>
          </a:p>
          <a:p>
            <a:pPr algn="just">
              <a:spcBef>
                <a:spcPts val="1200"/>
              </a:spcBef>
            </a:pP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algn="just">
              <a:spcBef>
                <a:spcPts val="1200"/>
              </a:spcBef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Příprava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Pracovní skupiny k přípravě zavedení zálohového systému – nápojový průmysl, obchodníci, HK ČR, SP ČR, SMO ČR a SMS ČR. 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Rozsáhlá diskuse – nejedná se o náhlý krok</a:t>
            </a:r>
            <a:r>
              <a:rPr lang="cs-CZ" sz="3600" spc="-89" dirty="0">
                <a:solidFill>
                  <a:srgbClr val="000000"/>
                </a:solidFill>
                <a:latin typeface="Barlow Medium"/>
              </a:rPr>
              <a:t>.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A57BD03-D37E-4278-9B09-9B86BE822B7E}"/>
              </a:ext>
            </a:extLst>
          </p:cNvPr>
          <p:cNvSpPr/>
          <p:nvPr/>
        </p:nvSpPr>
        <p:spPr>
          <a:xfrm>
            <a:off x="766011" y="4953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Aktuální stav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838200" y="1583352"/>
            <a:ext cx="16230600" cy="7120295"/>
          </a:xfrm>
        </p:spPr>
        <p:txBody>
          <a:bodyPr/>
          <a:lstStyle/>
          <a:p>
            <a:pPr marL="1028700" lvl="1" indent="-571500" defTabSz="9144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Zálohování –  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  <a:hlinkClick r:id="rId3"/>
              </a:rPr>
              <a:t>https://www.mzp.cz/cz/zalohovani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 </a:t>
            </a:r>
          </a:p>
          <a:p>
            <a:pPr marL="1028700" lvl="1" indent="-571500" defTabSz="9144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Otázky a odpovědi - 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  <a:hlinkClick r:id="rId4"/>
              </a:rPr>
              <a:t>https://www.mzp.cz/C1257458002F0DC7/cz/zalohovani/$FILE/OK-otazky_a_odpovedi_k_zalohovani-20231114.pdf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 </a:t>
            </a:r>
          </a:p>
          <a:p>
            <a:pPr marL="1028700" lvl="1" indent="-571500" defTabSz="914400"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Kalkulačka pro obce - 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  <a:hlinkClick r:id="rId5"/>
              </a:rPr>
              <a:t>https://www.mzp.cz/cz/kalkulacka_obce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  <a:ea typeface="+mn-ea"/>
                <a:cs typeface="+mn-cs"/>
              </a:rPr>
              <a:t> </a:t>
            </a:r>
          </a:p>
          <a:p>
            <a:pPr marL="1326357" lvl="4" indent="-514350">
              <a:spcAft>
                <a:spcPts val="9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700" dirty="0">
              <a:solidFill>
                <a:schemeClr val="accent6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647700"/>
            <a:ext cx="13177464" cy="728177"/>
          </a:xfrm>
        </p:spPr>
        <p:txBody>
          <a:bodyPr>
            <a:noAutofit/>
          </a:bodyPr>
          <a:lstStyle/>
          <a:p>
            <a:r>
              <a:rPr lang="cs-CZ" sz="4000" u="sng" kern="1200" spc="-204" dirty="0">
                <a:solidFill>
                  <a:srgbClr val="467A26"/>
                </a:solidFill>
                <a:latin typeface="Barlow Medium Bold" panose="020B0604020202020204" charset="-18"/>
                <a:ea typeface="+mn-ea"/>
                <a:cs typeface="+mn-cs"/>
              </a:rPr>
              <a:t>Důležité informace k zálohování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C415159-6AF6-47B0-8593-16A052BFE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5981700"/>
            <a:ext cx="3781425" cy="18288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38BDD8-4937-46E6-8463-7B567BEBB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8600" y="5981700"/>
            <a:ext cx="4448175" cy="251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29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7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34935" y="4546311"/>
            <a:ext cx="11618131" cy="12801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5"/>
              </a:lnSpc>
            </a:pPr>
            <a:r>
              <a:rPr lang="en-US" sz="8996" spc="-179" dirty="0" err="1">
                <a:solidFill>
                  <a:srgbClr val="FFFFFF"/>
                </a:solidFill>
                <a:latin typeface="Barlow Black"/>
              </a:rPr>
              <a:t>Děkuj</a:t>
            </a:r>
            <a:r>
              <a:rPr lang="cs-CZ" sz="8996" spc="-179" dirty="0">
                <a:solidFill>
                  <a:srgbClr val="FFFFFF"/>
                </a:solidFill>
                <a:latin typeface="Barlow Black"/>
              </a:rPr>
              <a:t>i</a:t>
            </a:r>
            <a:r>
              <a:rPr lang="en-US" sz="8996" spc="-179" dirty="0">
                <a:solidFill>
                  <a:srgbClr val="FFFFFF"/>
                </a:solidFill>
                <a:latin typeface="Barlow Black"/>
              </a:rPr>
              <a:t> za </a:t>
            </a:r>
            <a:r>
              <a:rPr lang="en-US" sz="8996" spc="-179" dirty="0" err="1">
                <a:solidFill>
                  <a:srgbClr val="FFFFFF"/>
                </a:solidFill>
                <a:latin typeface="Barlow Black"/>
              </a:rPr>
              <a:t>pozornost</a:t>
            </a:r>
            <a:r>
              <a:rPr lang="en-US" sz="8996" spc="-179" dirty="0">
                <a:solidFill>
                  <a:srgbClr val="FFFFFF"/>
                </a:solidFill>
                <a:latin typeface="Barlow Black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5A1B7EC3-A82E-4077-B33A-7A2795D5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2320" y="5036345"/>
            <a:ext cx="8315325" cy="2376488"/>
          </a:xfrm>
        </p:spPr>
        <p:txBody>
          <a:bodyPr vert="horz"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Ing. Bc. Jan </a:t>
            </a:r>
            <a:r>
              <a:rPr lang="cs-CZ" altLang="cs-CZ" sz="3000" cap="none" dirty="0" err="1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Maršák</a:t>
            </a:r>
            <a:r>
              <a:rPr lang="cs-CZ" altLang="cs-CZ" sz="3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, Ph.D.</a:t>
            </a:r>
            <a:br>
              <a:rPr lang="cs-CZ" altLang="cs-CZ" sz="3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ředitel odboru</a:t>
            </a:r>
            <a:br>
              <a:rPr lang="cs-CZ" altLang="cs-CZ" sz="300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Odbor cirkulární ekonomiky a odpadů</a:t>
            </a:r>
            <a:br>
              <a:rPr lang="cs-CZ" altLang="cs-CZ" sz="3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Ministerstvo životního prostředí</a:t>
            </a:r>
            <a:br>
              <a:rPr lang="cs-CZ" altLang="cs-CZ" sz="3000" b="0" cap="none" dirty="0">
                <a:solidFill>
                  <a:srgbClr val="00000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</a:br>
            <a:r>
              <a:rPr lang="cs-CZ" altLang="cs-CZ" sz="3000" b="0" cap="none" dirty="0">
                <a:solidFill>
                  <a:srgbClr val="92D05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  <a:hlinkClick r:id="rId2"/>
              </a:rPr>
              <a:t>jan.marsak@mzp.cz</a:t>
            </a:r>
            <a:r>
              <a:rPr lang="cs-CZ" altLang="cs-CZ" sz="3000" b="0" cap="none" dirty="0">
                <a:solidFill>
                  <a:srgbClr val="92D050"/>
                </a:solidFill>
                <a:latin typeface="Roboto" panose="020B0604020202020204" charset="0"/>
                <a:ea typeface="Calibri" panose="020F0502020204030204" pitchFamily="34" charset="0"/>
                <a:cs typeface="Calibri" panose="020F0502020204030204" pitchFamily="34" charset="0"/>
                <a:sym typeface="Verdana" panose="020B0604030504040204" pitchFamily="34" charset="0"/>
              </a:rPr>
              <a:t> </a:t>
            </a:r>
            <a:br>
              <a:rPr lang="cs-CZ" altLang="cs-CZ" sz="3000" cap="none" dirty="0">
                <a:latin typeface="Roboto" panose="020B0604020202020204" charset="0"/>
                <a:cs typeface="Roboto" panose="020B0604020202020204" charset="0"/>
              </a:rPr>
            </a:br>
            <a:endParaRPr lang="cs-CZ" altLang="cs-CZ" sz="3000" cap="none" dirty="0">
              <a:latin typeface="Roboto" panose="020B0604020202020204" charset="0"/>
              <a:cs typeface="Roboto" panose="020B0604020202020204" charset="0"/>
            </a:endParaRPr>
          </a:p>
        </p:txBody>
      </p:sp>
      <p:pic>
        <p:nvPicPr>
          <p:cNvPr id="28675" name="Obrázek 3">
            <a:extLst>
              <a:ext uri="{FF2B5EF4-FFF2-40B4-BE49-F238E27FC236}">
                <a16:creationId xmlns:a16="http://schemas.microsoft.com/office/drawing/2014/main" id="{BFE09EFE-0911-48C2-84AF-D772DBFA4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45" y="823913"/>
            <a:ext cx="2886075" cy="38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12364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Předložené legislativní úpravy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5196899" cy="464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Novela zákona o obalech.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Novela zákona o odpadech.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Novela zákona o ochraně spotřebitele. </a:t>
            </a:r>
          </a:p>
          <a:p>
            <a:pPr algn="just">
              <a:spcBef>
                <a:spcPts val="1200"/>
              </a:spcBef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algn="just">
              <a:spcBef>
                <a:spcPts val="1200"/>
              </a:spcBef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cs-CZ" sz="3600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19367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17164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obalech - Principy legislativní úpravy v oblasti povinného zálohování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5196899" cy="5755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Nastavení ambiciózních cílů pro zálohový systém (91,5% pro plastové nápojové lahve/ 90% kovové plechovky) - dosažení cílů požadovaných evropskou legislativou (sběr, recyklát).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Komfort pro zákazníky – hustá sběrná síť a zapojení on-line prodejců.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Nastavení funkčního systému v podmínkách ČR. Nenarušení stávajícího systému nakládání s komunálními odpady v ČR.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Zohlednění požadavků obcí.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Jeden operátor.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Zahrnutí dalších komodit do principu rozšířené odpovědnosti výrobců.</a:t>
            </a:r>
            <a:endParaRPr lang="cs-CZ" sz="3600" b="1" u="sng" spc="-89" dirty="0">
              <a:solidFill>
                <a:srgbClr val="000000"/>
              </a:solidFill>
              <a:latin typeface="Barlow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858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Novela zákona o obalech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DB0DEE-DCAB-412F-B4DB-A274BB54B4DE}"/>
              </a:ext>
            </a:extLst>
          </p:cNvPr>
          <p:cNvSpPr txBox="1"/>
          <p:nvPr/>
        </p:nvSpPr>
        <p:spPr>
          <a:xfrm>
            <a:off x="766011" y="1762327"/>
            <a:ext cx="17064789" cy="74789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Povinné zálohování plastových nápojových lahví a plechovek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Nová hlava týkající se zálohového systému.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Vymezení pojmů.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Povinnosti osob uvádějících zálohované obaly na trh.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Práva a povinnosti posledních prodejců.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Vymezení operátora, založení, autorizace a fungování operátora.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Přestupky a sankce.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Vymezení zálohovaných obalů.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Cíle zpětného odběru zálohovaných obalů (2029 – plastové nápojové lahve 91,5%; kovové nádoby na nápoje 90%).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Spuštění systému 1. 1. 2026</a:t>
            </a: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31401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766011" y="4953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Zálohované obaly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231347"/>
            <a:ext cx="17064789" cy="84330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Plastové nápojové lahve (PET)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0,1 – 3 litry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všechny nealkoholické nápoje v plastových nápojových lahvích s výjimkou mléka a mléčných nápojů a alkoholické nápoje do 15 % alkoholu v plastových nápojových lahvích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cca 1,8 mld. ks/rok = cca 47 000 t/rok (2022)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3600" b="1" spc="-89" dirty="0">
              <a:solidFill>
                <a:srgbClr val="000000"/>
              </a:solidFill>
              <a:latin typeface="Barlow Medium"/>
            </a:endParaRP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Kovové nápojové nádoby/plechovky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0,1 – 3 litry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všechny nealkoholické nápoje v kovových nápojových nádobách/plechovkách a alkoholické nápoje s obsahem do 15 % alkoholu v kovových nápojových nádobách/plechovkách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cca 0,8 mld. ks/rok  = cca 15 000 t/rok (2022) </a:t>
            </a:r>
          </a:p>
        </p:txBody>
      </p:sp>
    </p:spTree>
    <p:extLst>
      <p:ext uri="{BB962C8B-B14F-4D97-AF65-F5344CB8AC3E}">
        <p14:creationId xmlns:p14="http://schemas.microsoft.com/office/powerpoint/2010/main" val="6888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Záloha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762327"/>
            <a:ext cx="17064789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Jednotná pro všechny druhy zálohovaných jednorázových obalů.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Zobrazovaná a účtována odděleně od ceny produktu.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Spotřebiteli vrácena v plné výši při vrácení prázdného obalu (bez vazby na nákup dalšího zboží) .       	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Minimální výše stanovená prováděcím předpisem: </a:t>
            </a: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4 Kč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Při změně zálohy musí operátor povinné subjekty i spotřebitele předem informovat . </a:t>
            </a:r>
          </a:p>
        </p:txBody>
      </p:sp>
    </p:spTree>
    <p:extLst>
      <p:ext uri="{BB962C8B-B14F-4D97-AF65-F5344CB8AC3E}">
        <p14:creationId xmlns:p14="http://schemas.microsoft.com/office/powerpoint/2010/main" val="1766739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D89E257A-3622-4685-A8D1-DAC85DAA85D7}"/>
              </a:ext>
            </a:extLst>
          </p:cNvPr>
          <p:cNvSpPr/>
          <p:nvPr/>
        </p:nvSpPr>
        <p:spPr>
          <a:xfrm>
            <a:off x="818482" y="952500"/>
            <a:ext cx="8477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u="sng" spc="-204" dirty="0">
                <a:solidFill>
                  <a:srgbClr val="467A26"/>
                </a:solidFill>
                <a:latin typeface="Barlow Medium Bold" panose="020B0604020202020204" charset="-18"/>
              </a:rPr>
              <a:t>Sběrná síť</a:t>
            </a:r>
            <a:r>
              <a:rPr lang="cs-CZ" sz="4000" spc="-204" dirty="0">
                <a:solidFill>
                  <a:srgbClr val="467A26"/>
                </a:solidFill>
                <a:latin typeface="Barlow Medium Bold" panose="020B0604020202020204" charset="-18"/>
              </a:rPr>
              <a:t>:</a:t>
            </a:r>
            <a:endParaRPr lang="cs-CZ" sz="4000" dirty="0">
              <a:latin typeface="Barlow Medium Bold" panose="020B0604020202020204" charset="-1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342A0-FA09-429E-977A-DC0C77EA93BB}"/>
              </a:ext>
            </a:extLst>
          </p:cNvPr>
          <p:cNvSpPr txBox="1"/>
          <p:nvPr/>
        </p:nvSpPr>
        <p:spPr>
          <a:xfrm>
            <a:off x="766011" y="1762327"/>
            <a:ext cx="17064789" cy="7325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POVINNÁ SBĚRNÁ MÍSTA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prodejny potravin a nápojů nad 50 m2 (cca 8 500 míst)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čerpací stanice nad 50 m2 (cca 2 300 míst)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on-line prodej (nevytváří fyzické sběrné místo,  odebírá množství odpovídající obvyklé objednávce)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DOBROVOLNĚ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prodejny pod 50 m2 (cca 5 500 subjektů) 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ostatní potenciální sběrná místa</a:t>
            </a:r>
          </a:p>
          <a:p>
            <a:pPr marL="571500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u="sng" spc="-89" dirty="0">
                <a:solidFill>
                  <a:srgbClr val="000000"/>
                </a:solidFill>
                <a:latin typeface="Barlow Medium"/>
              </a:rPr>
              <a:t>DOBROVOLNĚ</a:t>
            </a:r>
          </a:p>
          <a:p>
            <a:pPr marL="1028700" lvl="1" indent="-5715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3600" b="1" spc="-89" dirty="0">
                <a:solidFill>
                  <a:srgbClr val="000000"/>
                </a:solidFill>
                <a:latin typeface="Barlow Medium"/>
              </a:rPr>
              <a:t>Obec nad 300 obyvatel bez povinně zapojené provozovny může požádat operátora o zřízení sběrného místa - operátor je povinen sběrné místo zřídit.</a:t>
            </a:r>
          </a:p>
        </p:txBody>
      </p:sp>
    </p:spTree>
    <p:extLst>
      <p:ext uri="{BB962C8B-B14F-4D97-AF65-F5344CB8AC3E}">
        <p14:creationId xmlns:p14="http://schemas.microsoft.com/office/powerpoint/2010/main" val="177731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394A4F9-8BAD-4156-9F88-92D87B88B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10287000" cy="1028700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0D591416-51BF-467F-BDA7-BE17807BD39A}"/>
              </a:ext>
            </a:extLst>
          </p:cNvPr>
          <p:cNvSpPr/>
          <p:nvPr/>
        </p:nvSpPr>
        <p:spPr>
          <a:xfrm>
            <a:off x="14630400" y="9105900"/>
            <a:ext cx="3650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https://sensoneo.com/waste-library/deposit-return-schemes-overview-europe/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766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5853</TotalTime>
  <Words>1703</Words>
  <Application>Microsoft Office PowerPoint</Application>
  <PresentationFormat>Vlastní</PresentationFormat>
  <Paragraphs>247</Paragraphs>
  <Slides>22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3" baseType="lpstr">
      <vt:lpstr>Barlow Medium</vt:lpstr>
      <vt:lpstr>Times New Roman</vt:lpstr>
      <vt:lpstr>Wingdings</vt:lpstr>
      <vt:lpstr>Barlow Black</vt:lpstr>
      <vt:lpstr>Barlow Medium Bold</vt:lpstr>
      <vt:lpstr>Roboto</vt:lpstr>
      <vt:lpstr>Calibri</vt:lpstr>
      <vt:lpstr>Roboto Medium</vt:lpstr>
      <vt:lpstr>Verdana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Důležité informace k zálohování</vt:lpstr>
      <vt:lpstr>Prezentace aplikace PowerPoint</vt:lpstr>
      <vt:lpstr>Ing. Bc. Jan Maršák, Ph.D. ředitel odboru Odbor cirkulární ekonomiky a odpadů Ministerstvo životního prostředí jan.marsak@mzp.cz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Listopad -  Zálohový systém</dc:title>
  <dc:creator>Surý David</dc:creator>
  <cp:lastModifiedBy>jan.marsak</cp:lastModifiedBy>
  <cp:revision>80</cp:revision>
  <dcterms:created xsi:type="dcterms:W3CDTF">2006-08-16T00:00:00Z</dcterms:created>
  <dcterms:modified xsi:type="dcterms:W3CDTF">2024-01-17T20:11:53Z</dcterms:modified>
  <dc:identifier>DAFzCGpdflY</dc:identifier>
</cp:coreProperties>
</file>